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61" r:id="rId14"/>
    <p:sldId id="262" r:id="rId15"/>
    <p:sldId id="263" r:id="rId16"/>
    <p:sldId id="264" r:id="rId17"/>
    <p:sldId id="265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8404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54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128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2268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3004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522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5979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0005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396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6127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231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7CD94-A505-490E-90D1-12A73B894856}" type="datetimeFigureOut">
              <a:rPr lang="es-ES" smtClean="0"/>
              <a:t>20/03/2016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FAA5B-A33C-4071-8234-4002E2F9BC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329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2051720" y="1196752"/>
            <a:ext cx="6048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</a:rPr>
              <a:t>THE BLUE PLANET</a:t>
            </a:r>
            <a:endParaRPr lang="es-E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91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7 CuadroTexto"/>
          <p:cNvSpPr txBox="1"/>
          <p:nvPr/>
        </p:nvSpPr>
        <p:spPr>
          <a:xfrm>
            <a:off x="971600" y="1124744"/>
            <a:ext cx="68407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Meridians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imaginary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semicircles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that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go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from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pole to pole.</a:t>
            </a:r>
          </a:p>
          <a:p>
            <a:endParaRPr lang="es-ES_tradnl" sz="32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prime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meridian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Greenwich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meridian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It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0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longitude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es-ES_tradnl" sz="32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There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are 180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meridians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east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and 180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meridians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west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5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4 CuadroTexto"/>
          <p:cNvSpPr txBox="1"/>
          <p:nvPr/>
        </p:nvSpPr>
        <p:spPr>
          <a:xfrm>
            <a:off x="1547664" y="764704"/>
            <a:ext cx="61926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_tradnl" sz="3200" b="1" dirty="0" err="1" smtClean="0">
                <a:solidFill>
                  <a:schemeClr val="accent6"/>
                </a:solidFill>
              </a:rPr>
              <a:t>Latitude</a:t>
            </a:r>
            <a:r>
              <a:rPr lang="es-ES_tradnl" sz="3200" b="1" dirty="0" smtClean="0">
                <a:solidFill>
                  <a:schemeClr val="accent6"/>
                </a:solidFill>
              </a:rPr>
              <a:t>: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the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distance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between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any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point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on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Earth</a:t>
            </a:r>
            <a:r>
              <a:rPr lang="es-ES_tradnl" sz="3200" b="1" dirty="0" smtClean="0">
                <a:solidFill>
                  <a:schemeClr val="accent6"/>
                </a:solidFill>
              </a:rPr>
              <a:t> and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the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Equator</a:t>
            </a:r>
            <a:r>
              <a:rPr lang="es-ES_tradnl" sz="3200" b="1" dirty="0" smtClean="0">
                <a:solidFill>
                  <a:schemeClr val="accent6"/>
                </a:solidFill>
              </a:rPr>
              <a:t>.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The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maximum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degree</a:t>
            </a:r>
            <a:r>
              <a:rPr lang="es-ES_tradnl" sz="3200" b="1" dirty="0" smtClean="0">
                <a:solidFill>
                  <a:schemeClr val="accent6"/>
                </a:solidFill>
              </a:rPr>
              <a:t> of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latitude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is</a:t>
            </a:r>
            <a:r>
              <a:rPr lang="es-ES_tradnl" sz="3200" b="1" dirty="0" smtClean="0">
                <a:solidFill>
                  <a:schemeClr val="accent6"/>
                </a:solidFill>
              </a:rPr>
              <a:t> 90 and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it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corresponds</a:t>
            </a:r>
            <a:r>
              <a:rPr lang="es-ES_tradnl" sz="3200" b="1" dirty="0" smtClean="0">
                <a:solidFill>
                  <a:schemeClr val="accent6"/>
                </a:solidFill>
              </a:rPr>
              <a:t> to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the</a:t>
            </a:r>
            <a:r>
              <a:rPr lang="es-ES_tradnl" sz="3200" b="1" dirty="0" smtClean="0">
                <a:solidFill>
                  <a:schemeClr val="accent6"/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/>
                </a:solidFill>
              </a:rPr>
              <a:t>poles</a:t>
            </a:r>
            <a:r>
              <a:rPr lang="es-ES_tradnl" sz="3200" b="1" dirty="0" smtClean="0">
                <a:solidFill>
                  <a:schemeClr val="accent6"/>
                </a:solidFill>
              </a:rPr>
              <a:t>.</a:t>
            </a:r>
          </a:p>
          <a:p>
            <a:endParaRPr lang="es-ES_tradnl" sz="3200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Longitude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distance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between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any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point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on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Earth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es-ES_tradnl" sz="32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ES_tradnl" sz="3200" b="1" dirty="0" smtClean="0">
                <a:solidFill>
                  <a:schemeClr val="accent6">
                    <a:lumMod val="75000"/>
                  </a:schemeClr>
                </a:solidFill>
              </a:rPr>
              <a:t> Greenwich Meridian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29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35978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8640"/>
            <a:ext cx="2819794" cy="288647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971600" y="727310"/>
            <a:ext cx="51125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dirty="0" smtClean="0"/>
              <a:t>THE EARTH’S MOVEMENTS:</a:t>
            </a:r>
          </a:p>
          <a:p>
            <a:endParaRPr lang="es-ES_tradnl" sz="4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4400" dirty="0" smtClean="0"/>
              <a:t>ROTATION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_tradnl" sz="4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4400" dirty="0" smtClean="0"/>
              <a:t>REVOLUTION</a:t>
            </a:r>
            <a:endParaRPr lang="es-ES" sz="44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372" y="3861048"/>
            <a:ext cx="438150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8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42508" y="899427"/>
            <a:ext cx="676875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dirty="0" smtClean="0">
                <a:solidFill>
                  <a:srgbClr val="FF0000"/>
                </a:solidFill>
              </a:rPr>
              <a:t>1. ROTATION</a:t>
            </a:r>
          </a:p>
          <a:p>
            <a:pPr algn="ctr"/>
            <a:endParaRPr lang="es-ES_tradn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 err="1" smtClean="0"/>
              <a:t>On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its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own</a:t>
            </a:r>
            <a:r>
              <a:rPr lang="es-ES_tradnl" sz="2800" dirty="0" smtClean="0"/>
              <a:t> axis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 smtClean="0"/>
              <a:t>Axis </a:t>
            </a:r>
            <a:r>
              <a:rPr lang="es-ES_tradnl" sz="2800" dirty="0" err="1" smtClean="0"/>
              <a:t>tilted</a:t>
            </a:r>
            <a:endParaRPr lang="es-ES_tradn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 smtClean="0"/>
              <a:t>Once </a:t>
            </a:r>
            <a:r>
              <a:rPr lang="es-ES_tradnl" sz="2800" dirty="0" err="1" smtClean="0"/>
              <a:t>every</a:t>
            </a:r>
            <a:r>
              <a:rPr lang="es-ES_tradnl" sz="2800" dirty="0" smtClean="0"/>
              <a:t> 24 </a:t>
            </a:r>
            <a:r>
              <a:rPr lang="es-ES_tradnl" sz="2800" dirty="0" err="1" smtClean="0"/>
              <a:t>hours</a:t>
            </a:r>
            <a:r>
              <a:rPr lang="es-ES_tradnl" sz="2800" dirty="0" smtClean="0"/>
              <a:t> (1 </a:t>
            </a:r>
            <a:r>
              <a:rPr lang="es-ES_tradnl" sz="2800" dirty="0" err="1" smtClean="0"/>
              <a:t>day</a:t>
            </a:r>
            <a:r>
              <a:rPr lang="es-ES_tradnl" sz="2800" dirty="0"/>
              <a:t>)</a:t>
            </a:r>
            <a:endParaRPr lang="es-ES_tradn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_tradnl" sz="2800" dirty="0" smtClean="0"/>
              <a:t>Causes </a:t>
            </a:r>
            <a:r>
              <a:rPr lang="es-ES_tradnl" sz="2800" dirty="0" err="1" smtClean="0"/>
              <a:t>days</a:t>
            </a:r>
            <a:r>
              <a:rPr lang="es-ES_tradnl" sz="2800" dirty="0" smtClean="0"/>
              <a:t> and </a:t>
            </a:r>
            <a:r>
              <a:rPr lang="es-ES_tradnl" sz="2800" dirty="0" err="1" smtClean="0"/>
              <a:t>nights</a:t>
            </a:r>
            <a:endParaRPr lang="es-ES_tradn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2800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861048"/>
            <a:ext cx="5508104" cy="270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4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FF0000"/>
                </a:solidFill>
              </a:rPr>
              <a:t>2. REVOLUTION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err="1" smtClean="0"/>
              <a:t>Movement</a:t>
            </a:r>
            <a:r>
              <a:rPr lang="es-ES_tradnl" dirty="0" smtClean="0"/>
              <a:t> </a:t>
            </a:r>
            <a:r>
              <a:rPr lang="es-ES_tradnl" dirty="0" err="1" smtClean="0">
                <a:solidFill>
                  <a:srgbClr val="FF0000"/>
                </a:solidFill>
              </a:rPr>
              <a:t>around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Sun</a:t>
            </a:r>
            <a:endParaRPr lang="es-ES_tradnl" dirty="0" smtClean="0"/>
          </a:p>
          <a:p>
            <a:r>
              <a:rPr lang="es-ES_tradnl" dirty="0" err="1"/>
              <a:t>Takes</a:t>
            </a:r>
            <a:r>
              <a:rPr lang="es-ES_tradnl" dirty="0"/>
              <a:t> 365 </a:t>
            </a:r>
            <a:r>
              <a:rPr lang="es-ES_tradnl" dirty="0" err="1"/>
              <a:t>days</a:t>
            </a:r>
            <a:r>
              <a:rPr lang="es-ES_tradnl" dirty="0"/>
              <a:t> and 6 </a:t>
            </a:r>
            <a:r>
              <a:rPr lang="es-ES_tradnl" dirty="0" err="1"/>
              <a:t>hours</a:t>
            </a:r>
            <a:r>
              <a:rPr lang="es-ES_tradnl" dirty="0"/>
              <a:t> </a:t>
            </a:r>
          </a:p>
          <a:p>
            <a:pPr marL="0" indent="0">
              <a:buNone/>
            </a:pPr>
            <a:r>
              <a:rPr lang="es-ES_tradnl" dirty="0"/>
              <a:t>    (LEAP </a:t>
            </a:r>
            <a:r>
              <a:rPr lang="es-ES_tradnl" dirty="0" err="1"/>
              <a:t>year</a:t>
            </a:r>
            <a:r>
              <a:rPr lang="es-ES_tradnl" dirty="0"/>
              <a:t>: 29th </a:t>
            </a:r>
            <a:r>
              <a:rPr lang="es-ES_tradnl" dirty="0" err="1"/>
              <a:t>February</a:t>
            </a:r>
            <a:r>
              <a:rPr lang="es-ES_tradnl" dirty="0" smtClean="0"/>
              <a:t>)</a:t>
            </a:r>
          </a:p>
          <a:p>
            <a:r>
              <a:rPr lang="es-ES_tradnl" dirty="0" smtClean="0"/>
              <a:t>Causes </a:t>
            </a:r>
            <a:r>
              <a:rPr lang="es-ES_tradnl" dirty="0" err="1" smtClean="0">
                <a:solidFill>
                  <a:srgbClr val="FF0000"/>
                </a:solidFill>
              </a:rPr>
              <a:t>Seasons</a:t>
            </a:r>
            <a:endParaRPr lang="es-ES_tradnl" dirty="0" smtClean="0">
              <a:solidFill>
                <a:srgbClr val="FF0000"/>
              </a:solidFill>
            </a:endParaRPr>
          </a:p>
          <a:p>
            <a:r>
              <a:rPr lang="es-ES_tradnl" dirty="0" err="1" smtClean="0"/>
              <a:t>Different</a:t>
            </a:r>
            <a:r>
              <a:rPr lang="es-ES_tradnl" dirty="0" smtClean="0"/>
              <a:t> </a:t>
            </a:r>
            <a:r>
              <a:rPr lang="es-ES_tradnl" dirty="0" err="1" smtClean="0"/>
              <a:t>seasons</a:t>
            </a:r>
            <a:r>
              <a:rPr lang="es-ES_tradnl" dirty="0" smtClean="0"/>
              <a:t> in </a:t>
            </a:r>
            <a:r>
              <a:rPr lang="es-ES_tradnl" dirty="0" err="1" smtClean="0"/>
              <a:t>different</a:t>
            </a:r>
            <a:r>
              <a:rPr lang="es-ES_tradnl" dirty="0" smtClean="0"/>
              <a:t> </a:t>
            </a:r>
            <a:r>
              <a:rPr lang="es-ES_tradnl" dirty="0" err="1" smtClean="0"/>
              <a:t>hemispheres</a:t>
            </a:r>
            <a:endParaRPr lang="es-ES_tradnl" dirty="0" smtClean="0"/>
          </a:p>
          <a:p>
            <a:r>
              <a:rPr lang="es-ES_tradnl" dirty="0" err="1" smtClean="0"/>
              <a:t>Summer</a:t>
            </a:r>
            <a:r>
              <a:rPr lang="es-ES_tradnl" dirty="0" smtClean="0"/>
              <a:t> and Winter </a:t>
            </a:r>
            <a:r>
              <a:rPr lang="es-ES_tradnl" smtClean="0">
                <a:solidFill>
                  <a:srgbClr val="FF0000"/>
                </a:solidFill>
              </a:rPr>
              <a:t>Solstice</a:t>
            </a:r>
            <a:endParaRPr lang="es-ES_tradnl" dirty="0" smtClean="0">
              <a:solidFill>
                <a:srgbClr val="FF0000"/>
              </a:solidFill>
            </a:endParaRPr>
          </a:p>
          <a:p>
            <a:r>
              <a:rPr lang="es-ES_tradnl" dirty="0" smtClean="0"/>
              <a:t>Winter and </a:t>
            </a:r>
            <a:r>
              <a:rPr lang="es-ES_tradnl" dirty="0" err="1" smtClean="0"/>
              <a:t>Autumn</a:t>
            </a:r>
            <a:r>
              <a:rPr lang="es-ES_tradnl" dirty="0" smtClean="0"/>
              <a:t> </a:t>
            </a:r>
            <a:r>
              <a:rPr lang="es-ES_tradnl" dirty="0" err="1" smtClean="0">
                <a:solidFill>
                  <a:srgbClr val="FF0000"/>
                </a:solidFill>
              </a:rPr>
              <a:t>Equinox</a:t>
            </a:r>
            <a:endParaRPr lang="es-ES_tradnl" dirty="0" smtClean="0"/>
          </a:p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2401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7992888" cy="5472608"/>
          </a:xfrm>
        </p:spPr>
      </p:pic>
    </p:spTree>
    <p:extLst>
      <p:ext uri="{BB962C8B-B14F-4D97-AF65-F5344CB8AC3E}">
        <p14:creationId xmlns:p14="http://schemas.microsoft.com/office/powerpoint/2010/main" val="9460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s-ES_tradnl" dirty="0" smtClean="0"/>
          </a:p>
          <a:p>
            <a:pPr marL="0" indent="0" algn="ctr">
              <a:buNone/>
            </a:pPr>
            <a:r>
              <a:rPr lang="es-ES_tradnl" sz="3600" dirty="0" err="1" smtClean="0">
                <a:solidFill>
                  <a:schemeClr val="accent6"/>
                </a:solidFill>
              </a:rPr>
              <a:t>Solstice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es-ES_tradnl" dirty="0" err="1" smtClean="0">
                <a:solidFill>
                  <a:schemeClr val="tx1"/>
                </a:solidFill>
              </a:rPr>
              <a:t>Summer</a:t>
            </a:r>
            <a:r>
              <a:rPr lang="es-ES_tradnl" dirty="0" smtClean="0">
                <a:solidFill>
                  <a:schemeClr val="tx1"/>
                </a:solidFill>
              </a:rPr>
              <a:t>: </a:t>
            </a:r>
            <a:r>
              <a:rPr lang="es-ES_tradnl" dirty="0" err="1" smtClean="0">
                <a:solidFill>
                  <a:schemeClr val="tx1"/>
                </a:solidFill>
              </a:rPr>
              <a:t>The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Sun’s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rays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fall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directly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on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the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Tropic</a:t>
            </a:r>
            <a:r>
              <a:rPr lang="es-ES_tradnl" dirty="0" smtClean="0">
                <a:solidFill>
                  <a:schemeClr val="tx1"/>
                </a:solidFill>
              </a:rPr>
              <a:t> of </a:t>
            </a:r>
            <a:r>
              <a:rPr lang="es-ES_tradnl" dirty="0" err="1" smtClean="0">
                <a:solidFill>
                  <a:schemeClr val="tx1"/>
                </a:solidFill>
              </a:rPr>
              <a:t>Cancer</a:t>
            </a:r>
            <a:r>
              <a:rPr lang="es-ES_tradnl" dirty="0" smtClean="0">
                <a:solidFill>
                  <a:schemeClr val="tx1"/>
                </a:solidFill>
              </a:rPr>
              <a:t>. </a:t>
            </a:r>
            <a:r>
              <a:rPr lang="es-ES_tradnl" dirty="0" err="1" smtClean="0">
                <a:solidFill>
                  <a:schemeClr val="tx1"/>
                </a:solidFill>
              </a:rPr>
              <a:t>Days</a:t>
            </a:r>
            <a:r>
              <a:rPr lang="es-ES_tradnl" dirty="0" smtClean="0">
                <a:solidFill>
                  <a:schemeClr val="tx1"/>
                </a:solidFill>
              </a:rPr>
              <a:t> are </a:t>
            </a:r>
            <a:r>
              <a:rPr lang="es-ES_tradnl" dirty="0" err="1" smtClean="0">
                <a:solidFill>
                  <a:schemeClr val="tx1"/>
                </a:solidFill>
              </a:rPr>
              <a:t>longer</a:t>
            </a:r>
            <a:r>
              <a:rPr lang="es-ES_tradnl" dirty="0" smtClean="0">
                <a:solidFill>
                  <a:schemeClr val="tx1"/>
                </a:solidFill>
              </a:rPr>
              <a:t> and </a:t>
            </a:r>
            <a:r>
              <a:rPr lang="es-ES_tradnl" dirty="0" err="1" smtClean="0">
                <a:solidFill>
                  <a:schemeClr val="tx1"/>
                </a:solidFill>
              </a:rPr>
              <a:t>hotter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smtClean="0">
                <a:solidFill>
                  <a:schemeClr val="tx1"/>
                </a:solidFill>
              </a:rPr>
              <a:t>in </a:t>
            </a:r>
            <a:r>
              <a:rPr lang="es-ES_tradnl" dirty="0" err="1" smtClean="0">
                <a:solidFill>
                  <a:schemeClr val="tx1"/>
                </a:solidFill>
              </a:rPr>
              <a:t>the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Northern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Hemisphere</a:t>
            </a:r>
            <a:r>
              <a:rPr lang="es-ES_tradnl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s-ES_tradnl" sz="1800" dirty="0" smtClean="0">
                <a:solidFill>
                  <a:schemeClr val="tx1"/>
                </a:solidFill>
              </a:rPr>
              <a:t>      (21st-22nd June)</a:t>
            </a:r>
          </a:p>
          <a:p>
            <a:pPr>
              <a:buFontTx/>
              <a:buChar char="-"/>
            </a:pPr>
            <a:endParaRPr lang="es-ES_tradnl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s-ES_tradnl" dirty="0" smtClean="0">
                <a:solidFill>
                  <a:schemeClr val="tx1"/>
                </a:solidFill>
              </a:rPr>
              <a:t>Winter: </a:t>
            </a:r>
            <a:r>
              <a:rPr lang="es-ES_tradnl" dirty="0" err="1">
                <a:solidFill>
                  <a:schemeClr val="tx1"/>
                </a:solidFill>
              </a:rPr>
              <a:t>The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Sun’s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rays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fall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directly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on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the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Tropic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smtClean="0">
                <a:solidFill>
                  <a:schemeClr val="tx1"/>
                </a:solidFill>
              </a:rPr>
              <a:t>of </a:t>
            </a:r>
            <a:r>
              <a:rPr lang="es-ES_tradnl" dirty="0" err="1" smtClean="0">
                <a:solidFill>
                  <a:schemeClr val="tx1"/>
                </a:solidFill>
              </a:rPr>
              <a:t>Capricorn</a:t>
            </a:r>
            <a:r>
              <a:rPr lang="es-ES_tradnl" dirty="0" smtClean="0">
                <a:solidFill>
                  <a:schemeClr val="tx1"/>
                </a:solidFill>
              </a:rPr>
              <a:t>. </a:t>
            </a:r>
            <a:r>
              <a:rPr lang="es-ES_tradnl" dirty="0" err="1" smtClean="0">
                <a:solidFill>
                  <a:schemeClr val="tx1"/>
                </a:solidFill>
              </a:rPr>
              <a:t>Days</a:t>
            </a:r>
            <a:r>
              <a:rPr lang="es-ES_tradnl" dirty="0" smtClean="0">
                <a:solidFill>
                  <a:schemeClr val="tx1"/>
                </a:solidFill>
              </a:rPr>
              <a:t> are </a:t>
            </a:r>
            <a:r>
              <a:rPr lang="es-ES_tradnl" dirty="0" err="1" smtClean="0">
                <a:solidFill>
                  <a:schemeClr val="tx1"/>
                </a:solidFill>
              </a:rPr>
              <a:t>shorter</a:t>
            </a:r>
            <a:r>
              <a:rPr lang="es-ES_tradnl" dirty="0" smtClean="0">
                <a:solidFill>
                  <a:schemeClr val="tx1"/>
                </a:solidFill>
              </a:rPr>
              <a:t> and </a:t>
            </a:r>
            <a:r>
              <a:rPr lang="es-ES_tradnl" dirty="0" err="1" smtClean="0">
                <a:solidFill>
                  <a:schemeClr val="tx1"/>
                </a:solidFill>
              </a:rPr>
              <a:t>colder</a:t>
            </a:r>
            <a:r>
              <a:rPr lang="es-ES_tradnl" dirty="0" smtClean="0">
                <a:solidFill>
                  <a:schemeClr val="tx1"/>
                </a:solidFill>
              </a:rPr>
              <a:t> in </a:t>
            </a:r>
            <a:r>
              <a:rPr lang="es-ES_tradnl" dirty="0" err="1" smtClean="0">
                <a:solidFill>
                  <a:schemeClr val="tx1"/>
                </a:solidFill>
              </a:rPr>
              <a:t>the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Northern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Hemisphere</a:t>
            </a:r>
            <a:r>
              <a:rPr lang="es-ES_tradnl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s-ES_tradnl" sz="1800" dirty="0" smtClean="0">
                <a:solidFill>
                  <a:schemeClr val="tx1"/>
                </a:solidFill>
              </a:rPr>
              <a:t>     (21st-22nd </a:t>
            </a:r>
            <a:r>
              <a:rPr lang="es-ES_tradnl" sz="1800" dirty="0" err="1" smtClean="0">
                <a:solidFill>
                  <a:schemeClr val="tx1"/>
                </a:solidFill>
              </a:rPr>
              <a:t>December</a:t>
            </a:r>
            <a:r>
              <a:rPr lang="es-ES_tradnl" sz="1800" dirty="0" smtClean="0">
                <a:solidFill>
                  <a:schemeClr val="tx1"/>
                </a:solidFill>
              </a:rPr>
              <a:t>)</a:t>
            </a:r>
            <a:endParaRPr lang="es-E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8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endParaRPr lang="es-ES_tradnl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es-ES_tradnl" dirty="0" err="1" smtClean="0">
                <a:solidFill>
                  <a:schemeClr val="accent6"/>
                </a:solidFill>
              </a:rPr>
              <a:t>Equinox</a:t>
            </a:r>
            <a:endParaRPr lang="es-ES_tradnl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es-ES_tradnl" dirty="0" smtClean="0">
              <a:solidFill>
                <a:schemeClr val="accent6"/>
              </a:solidFill>
            </a:endParaRPr>
          </a:p>
          <a:p>
            <a:pPr algn="just">
              <a:buFontTx/>
              <a:buChar char="-"/>
            </a:pPr>
            <a:r>
              <a:rPr lang="es-ES_tradnl" dirty="0" err="1" smtClean="0">
                <a:solidFill>
                  <a:schemeClr val="tx1"/>
                </a:solidFill>
              </a:rPr>
              <a:t>Autumn</a:t>
            </a:r>
            <a:r>
              <a:rPr lang="es-ES_tradnl" dirty="0" smtClean="0">
                <a:solidFill>
                  <a:schemeClr val="tx1"/>
                </a:solidFill>
              </a:rPr>
              <a:t>: </a:t>
            </a:r>
            <a:r>
              <a:rPr lang="es-ES_tradnl" dirty="0" err="1" smtClean="0">
                <a:solidFill>
                  <a:schemeClr val="tx1"/>
                </a:solidFill>
              </a:rPr>
              <a:t>The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Sun’s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rays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fall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directly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on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the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Equator</a:t>
            </a:r>
            <a:r>
              <a:rPr lang="es-ES_tradnl" dirty="0" smtClean="0">
                <a:solidFill>
                  <a:schemeClr val="tx1"/>
                </a:solidFill>
              </a:rPr>
              <a:t>. </a:t>
            </a:r>
            <a:r>
              <a:rPr lang="es-ES_tradnl" dirty="0" err="1" smtClean="0">
                <a:solidFill>
                  <a:schemeClr val="tx1"/>
                </a:solidFill>
              </a:rPr>
              <a:t>Days</a:t>
            </a:r>
            <a:r>
              <a:rPr lang="es-ES_tradnl" dirty="0" smtClean="0">
                <a:solidFill>
                  <a:schemeClr val="tx1"/>
                </a:solidFill>
              </a:rPr>
              <a:t> and </a:t>
            </a:r>
            <a:r>
              <a:rPr lang="es-ES_tradnl" dirty="0" err="1" smtClean="0">
                <a:solidFill>
                  <a:schemeClr val="tx1"/>
                </a:solidFill>
              </a:rPr>
              <a:t>nights</a:t>
            </a:r>
            <a:r>
              <a:rPr lang="es-ES_tradnl" dirty="0" smtClean="0">
                <a:solidFill>
                  <a:schemeClr val="tx1"/>
                </a:solidFill>
              </a:rPr>
              <a:t> are </a:t>
            </a:r>
            <a:r>
              <a:rPr lang="es-ES_tradnl" dirty="0" err="1" smtClean="0">
                <a:solidFill>
                  <a:schemeClr val="tx1"/>
                </a:solidFill>
              </a:rPr>
              <a:t>the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same</a:t>
            </a:r>
            <a:r>
              <a:rPr lang="es-ES_tradnl" dirty="0" smtClean="0">
                <a:solidFill>
                  <a:schemeClr val="tx1"/>
                </a:solidFill>
              </a:rPr>
              <a:t> </a:t>
            </a:r>
            <a:r>
              <a:rPr lang="es-ES_tradnl" dirty="0" err="1" smtClean="0">
                <a:solidFill>
                  <a:schemeClr val="tx1"/>
                </a:solidFill>
              </a:rPr>
              <a:t>length</a:t>
            </a:r>
            <a:r>
              <a:rPr lang="es-ES_tradnl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s-ES_tradnl" sz="1800" dirty="0">
                <a:solidFill>
                  <a:schemeClr val="tx1"/>
                </a:solidFill>
              </a:rPr>
              <a:t> </a:t>
            </a:r>
            <a:r>
              <a:rPr lang="es-ES_tradnl" sz="1800" dirty="0" smtClean="0">
                <a:solidFill>
                  <a:schemeClr val="tx1"/>
                </a:solidFill>
              </a:rPr>
              <a:t>      (22nd-23rd </a:t>
            </a:r>
            <a:r>
              <a:rPr lang="es-ES_tradnl" sz="1800" dirty="0" err="1" smtClean="0">
                <a:solidFill>
                  <a:schemeClr val="tx1"/>
                </a:solidFill>
              </a:rPr>
              <a:t>September</a:t>
            </a:r>
            <a:r>
              <a:rPr lang="es-ES_tradnl" sz="1800" dirty="0" smtClean="0">
                <a:solidFill>
                  <a:schemeClr val="tx1"/>
                </a:solidFill>
              </a:rPr>
              <a:t>)</a:t>
            </a:r>
          </a:p>
          <a:p>
            <a:pPr marL="0" indent="0" algn="just">
              <a:buNone/>
            </a:pPr>
            <a:endParaRPr lang="es-ES_tradnl" sz="1800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es-ES_tradnl" dirty="0" smtClean="0">
                <a:solidFill>
                  <a:schemeClr val="tx1"/>
                </a:solidFill>
              </a:rPr>
              <a:t>Spring: </a:t>
            </a:r>
            <a:r>
              <a:rPr lang="es-ES_tradnl" dirty="0" err="1">
                <a:solidFill>
                  <a:schemeClr val="tx1"/>
                </a:solidFill>
              </a:rPr>
              <a:t>The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Sun’s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rays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fall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directly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on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the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Equator</a:t>
            </a:r>
            <a:r>
              <a:rPr lang="es-ES_tradnl" dirty="0">
                <a:solidFill>
                  <a:schemeClr val="tx1"/>
                </a:solidFill>
              </a:rPr>
              <a:t>. </a:t>
            </a:r>
            <a:r>
              <a:rPr lang="es-ES_tradnl" dirty="0" err="1">
                <a:solidFill>
                  <a:schemeClr val="tx1"/>
                </a:solidFill>
              </a:rPr>
              <a:t>Days</a:t>
            </a:r>
            <a:r>
              <a:rPr lang="es-ES_tradnl" dirty="0">
                <a:solidFill>
                  <a:schemeClr val="tx1"/>
                </a:solidFill>
              </a:rPr>
              <a:t> and </a:t>
            </a:r>
            <a:r>
              <a:rPr lang="es-ES_tradnl" dirty="0" err="1">
                <a:solidFill>
                  <a:schemeClr val="tx1"/>
                </a:solidFill>
              </a:rPr>
              <a:t>nights</a:t>
            </a:r>
            <a:r>
              <a:rPr lang="es-ES_tradnl" dirty="0">
                <a:solidFill>
                  <a:schemeClr val="tx1"/>
                </a:solidFill>
              </a:rPr>
              <a:t> are </a:t>
            </a:r>
            <a:r>
              <a:rPr lang="es-ES_tradnl" dirty="0" err="1">
                <a:solidFill>
                  <a:schemeClr val="tx1"/>
                </a:solidFill>
              </a:rPr>
              <a:t>the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same</a:t>
            </a:r>
            <a:r>
              <a:rPr lang="es-ES_tradnl" dirty="0">
                <a:solidFill>
                  <a:schemeClr val="tx1"/>
                </a:solidFill>
              </a:rPr>
              <a:t> </a:t>
            </a:r>
            <a:r>
              <a:rPr lang="es-ES_tradnl" dirty="0" err="1">
                <a:solidFill>
                  <a:schemeClr val="tx1"/>
                </a:solidFill>
              </a:rPr>
              <a:t>length</a:t>
            </a:r>
            <a:r>
              <a:rPr lang="es-ES_tradnl" dirty="0" smtClean="0">
                <a:solidFill>
                  <a:schemeClr val="tx1"/>
                </a:solidFill>
              </a:rPr>
              <a:t>. </a:t>
            </a:r>
            <a:r>
              <a:rPr lang="es-ES_tradnl" sz="1800" dirty="0" smtClean="0">
                <a:solidFill>
                  <a:schemeClr val="tx1"/>
                </a:solidFill>
              </a:rPr>
              <a:t>(21st-22nd </a:t>
            </a:r>
            <a:r>
              <a:rPr lang="es-ES_tradnl" sz="1800" dirty="0" err="1" smtClean="0">
                <a:solidFill>
                  <a:schemeClr val="tx1"/>
                </a:solidFill>
              </a:rPr>
              <a:t>March</a:t>
            </a:r>
            <a:r>
              <a:rPr lang="es-ES_tradnl" sz="1800" dirty="0" smtClean="0">
                <a:solidFill>
                  <a:schemeClr val="tx1"/>
                </a:solidFill>
              </a:rPr>
              <a:t>)</a:t>
            </a:r>
            <a:endParaRPr lang="es-ES_tradnl" sz="1800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endParaRPr lang="es-ES_tradnl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99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FF0000"/>
                </a:solidFill>
              </a:rPr>
              <a:t>TIME ZONES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8712967" cy="5328592"/>
          </a:xfrm>
        </p:spPr>
      </p:pic>
    </p:spTree>
    <p:extLst>
      <p:ext uri="{BB962C8B-B14F-4D97-AF65-F5344CB8AC3E}">
        <p14:creationId xmlns:p14="http://schemas.microsoft.com/office/powerpoint/2010/main" val="151328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4 CuadroTexto"/>
          <p:cNvSpPr txBox="1"/>
          <p:nvPr/>
        </p:nvSpPr>
        <p:spPr>
          <a:xfrm>
            <a:off x="1187624" y="1124744"/>
            <a:ext cx="69847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 err="1" smtClean="0">
                <a:solidFill>
                  <a:srgbClr val="00B0F0"/>
                </a:solidFill>
              </a:rPr>
              <a:t>The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Universe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is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made</a:t>
            </a:r>
            <a:r>
              <a:rPr lang="es-ES_tradnl" sz="2800" b="1" dirty="0" smtClean="0">
                <a:solidFill>
                  <a:srgbClr val="00B0F0"/>
                </a:solidFill>
              </a:rPr>
              <a:t> up of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many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u="sng" dirty="0" err="1" smtClean="0">
                <a:solidFill>
                  <a:srgbClr val="00B0F0"/>
                </a:solidFill>
              </a:rPr>
              <a:t>galaxies</a:t>
            </a:r>
            <a:r>
              <a:rPr lang="es-ES_tradnl" sz="2800" b="1" dirty="0" smtClean="0">
                <a:solidFill>
                  <a:srgbClr val="00B0F0"/>
                </a:solidFill>
              </a:rPr>
              <a:t>.</a:t>
            </a:r>
          </a:p>
          <a:p>
            <a:endParaRPr lang="es-ES_tradnl" sz="2800" b="1" dirty="0" smtClean="0">
              <a:solidFill>
                <a:srgbClr val="00B0F0"/>
              </a:solidFill>
            </a:endParaRPr>
          </a:p>
          <a:p>
            <a:r>
              <a:rPr lang="es-ES_tradnl" sz="2800" b="1" dirty="0" smtClean="0">
                <a:solidFill>
                  <a:srgbClr val="00B0F0"/>
                </a:solidFill>
              </a:rPr>
              <a:t>GALAXY: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combination</a:t>
            </a:r>
            <a:r>
              <a:rPr lang="es-ES_tradnl" sz="2800" b="1" dirty="0" smtClean="0">
                <a:solidFill>
                  <a:srgbClr val="00B0F0"/>
                </a:solidFill>
              </a:rPr>
              <a:t> of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planets</a:t>
            </a:r>
            <a:r>
              <a:rPr lang="es-ES_tradnl" sz="2800" b="1" dirty="0" smtClean="0">
                <a:solidFill>
                  <a:srgbClr val="00B0F0"/>
                </a:solidFill>
              </a:rPr>
              <a:t>,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stars</a:t>
            </a:r>
            <a:r>
              <a:rPr lang="es-ES_tradnl" sz="2800" b="1" dirty="0" smtClean="0">
                <a:solidFill>
                  <a:srgbClr val="00B0F0"/>
                </a:solidFill>
              </a:rPr>
              <a:t>, gas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clouds</a:t>
            </a:r>
            <a:r>
              <a:rPr lang="es-ES_tradnl" sz="2800" b="1" dirty="0" smtClean="0">
                <a:solidFill>
                  <a:srgbClr val="00B0F0"/>
                </a:solidFill>
              </a:rPr>
              <a:t> and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cosmic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dust</a:t>
            </a:r>
            <a:endParaRPr lang="es-ES_tradnl" sz="2800" b="1" dirty="0" smtClean="0">
              <a:solidFill>
                <a:srgbClr val="00B0F0"/>
              </a:solidFill>
            </a:endParaRPr>
          </a:p>
          <a:p>
            <a:endParaRPr lang="es-ES_tradnl" sz="2800" b="1" dirty="0" smtClean="0">
              <a:solidFill>
                <a:srgbClr val="00B0F0"/>
              </a:solidFill>
            </a:endParaRPr>
          </a:p>
          <a:p>
            <a:r>
              <a:rPr lang="es-ES_tradnl" sz="2800" b="1" dirty="0" err="1" smtClean="0">
                <a:solidFill>
                  <a:srgbClr val="00B0F0"/>
                </a:solidFill>
              </a:rPr>
              <a:t>Our</a:t>
            </a:r>
            <a:r>
              <a:rPr lang="es-ES_tradnl" sz="2800" b="1" dirty="0" smtClean="0">
                <a:solidFill>
                  <a:srgbClr val="00B0F0"/>
                </a:solidFill>
              </a:rPr>
              <a:t> Solar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System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is</a:t>
            </a:r>
            <a:r>
              <a:rPr lang="es-ES_tradnl" sz="2800" b="1" dirty="0" smtClean="0">
                <a:solidFill>
                  <a:srgbClr val="00B0F0"/>
                </a:solidFill>
              </a:rPr>
              <a:t> in a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spiral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galaxy</a:t>
            </a:r>
            <a:r>
              <a:rPr lang="es-ES_tradnl" sz="2800" b="1" dirty="0" smtClean="0">
                <a:solidFill>
                  <a:srgbClr val="00B0F0"/>
                </a:solidFill>
              </a:rPr>
              <a:t> :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the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Milky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Way</a:t>
            </a:r>
            <a:endParaRPr lang="es-ES_tradnl" sz="2800" b="1" dirty="0" smtClean="0">
              <a:solidFill>
                <a:srgbClr val="00B0F0"/>
              </a:solidFill>
            </a:endParaRPr>
          </a:p>
          <a:p>
            <a:endParaRPr lang="es-ES_tradnl" sz="2800" b="1" dirty="0">
              <a:solidFill>
                <a:srgbClr val="00B0F0"/>
              </a:solidFill>
            </a:endParaRPr>
          </a:p>
          <a:p>
            <a:r>
              <a:rPr lang="es-ES_tradnl" sz="2800" b="1" dirty="0" err="1" smtClean="0">
                <a:solidFill>
                  <a:srgbClr val="00B0F0"/>
                </a:solidFill>
              </a:rPr>
              <a:t>Galaxies</a:t>
            </a:r>
            <a:r>
              <a:rPr lang="es-ES_tradnl" sz="2800" b="1" dirty="0" smtClean="0">
                <a:solidFill>
                  <a:srgbClr val="00B0F0"/>
                </a:solidFill>
              </a:rPr>
              <a:t> come in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many</a:t>
            </a:r>
            <a:r>
              <a:rPr lang="es-ES_tradnl" sz="2800" b="1" dirty="0" smtClean="0">
                <a:solidFill>
                  <a:srgbClr val="00B0F0"/>
                </a:solidFill>
              </a:rPr>
              <a:t>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shapes</a:t>
            </a:r>
            <a:r>
              <a:rPr lang="es-ES_tradnl" sz="2800" b="1" dirty="0" smtClean="0">
                <a:solidFill>
                  <a:srgbClr val="00B0F0"/>
                </a:solidFill>
              </a:rPr>
              <a:t>: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Spherical</a:t>
            </a:r>
            <a:r>
              <a:rPr lang="es-ES_tradnl" sz="2800" b="1" dirty="0" smtClean="0">
                <a:solidFill>
                  <a:srgbClr val="00B0F0"/>
                </a:solidFill>
              </a:rPr>
              <a:t>,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Spiral</a:t>
            </a:r>
            <a:r>
              <a:rPr lang="es-ES_tradnl" sz="2800" b="1" dirty="0" smtClean="0">
                <a:solidFill>
                  <a:srgbClr val="00B0F0"/>
                </a:solidFill>
              </a:rPr>
              <a:t>, </a:t>
            </a:r>
            <a:r>
              <a:rPr lang="es-ES_tradnl" sz="2800" b="1" dirty="0" err="1" smtClean="0">
                <a:solidFill>
                  <a:srgbClr val="00B0F0"/>
                </a:solidFill>
              </a:rPr>
              <a:t>Elliptical</a:t>
            </a:r>
            <a:r>
              <a:rPr lang="es-ES_tradnl" sz="2800" b="1" dirty="0" smtClean="0">
                <a:solidFill>
                  <a:srgbClr val="00B0F0"/>
                </a:solidFill>
              </a:rPr>
              <a:t>, Irregular</a:t>
            </a:r>
            <a:endParaRPr lang="es-E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1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4 CuadroTexto"/>
          <p:cNvSpPr txBox="1"/>
          <p:nvPr/>
        </p:nvSpPr>
        <p:spPr>
          <a:xfrm>
            <a:off x="827584" y="548680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dirty="0" smtClean="0">
                <a:solidFill>
                  <a:srgbClr val="FF0000"/>
                </a:solidFill>
              </a:rPr>
              <a:t>REPRESENTATION OF THE EARTH</a:t>
            </a:r>
            <a:endParaRPr lang="es-ES" sz="3600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547664" y="1844824"/>
            <a:ext cx="66247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sz="3200" dirty="0" smtClean="0"/>
          </a:p>
          <a:p>
            <a:r>
              <a:rPr lang="es-ES_tradnl" sz="3200" dirty="0" err="1" smtClean="0"/>
              <a:t>Map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projections</a:t>
            </a:r>
            <a:r>
              <a:rPr lang="es-ES_tradnl" sz="3200" dirty="0" smtClean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3200" dirty="0" err="1" smtClean="0"/>
              <a:t>Cylindrical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projection</a:t>
            </a:r>
            <a:endParaRPr lang="es-ES_tradnl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3200" dirty="0" err="1" smtClean="0"/>
              <a:t>Conical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projection</a:t>
            </a:r>
            <a:endParaRPr lang="es-ES_tradnl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3200" dirty="0" err="1" smtClean="0"/>
              <a:t>Planar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projection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2812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>
                <a:solidFill>
                  <a:srgbClr val="FF0000"/>
                </a:solidFill>
              </a:rPr>
              <a:t>Maps</a:t>
            </a:r>
            <a:r>
              <a:rPr lang="es-ES_tradnl" dirty="0" smtClean="0">
                <a:solidFill>
                  <a:srgbClr val="FF0000"/>
                </a:solidFill>
              </a:rPr>
              <a:t> and </a:t>
            </a:r>
            <a:r>
              <a:rPr lang="es-ES_tradnl" dirty="0" err="1" smtClean="0">
                <a:solidFill>
                  <a:srgbClr val="FF0000"/>
                </a:solidFill>
              </a:rPr>
              <a:t>scales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1640681"/>
            <a:ext cx="5918200" cy="4445000"/>
          </a:xfrm>
        </p:spPr>
      </p:pic>
      <p:sp>
        <p:nvSpPr>
          <p:cNvPr id="7" name="6 Flecha abajo"/>
          <p:cNvSpPr/>
          <p:nvPr/>
        </p:nvSpPr>
        <p:spPr>
          <a:xfrm>
            <a:off x="5940152" y="3861048"/>
            <a:ext cx="360040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1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600" dirty="0" smtClean="0">
                <a:solidFill>
                  <a:schemeClr val="tx2"/>
                </a:solidFill>
              </a:rPr>
              <a:t>THE SOLAR SYSTEM</a:t>
            </a:r>
            <a:endParaRPr lang="es-ES" sz="3600" dirty="0">
              <a:solidFill>
                <a:schemeClr val="tx2"/>
              </a:solidFill>
            </a:endParaRP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40768"/>
            <a:ext cx="7620000" cy="4605213"/>
          </a:xfrm>
        </p:spPr>
      </p:pic>
    </p:spTree>
    <p:extLst>
      <p:ext uri="{BB962C8B-B14F-4D97-AF65-F5344CB8AC3E}">
        <p14:creationId xmlns:p14="http://schemas.microsoft.com/office/powerpoint/2010/main" val="400964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Our</a:t>
            </a:r>
            <a:r>
              <a:rPr lang="es-ES_tradnl" dirty="0" smtClean="0"/>
              <a:t> Solar </a:t>
            </a:r>
            <a:r>
              <a:rPr lang="es-ES_tradnl" dirty="0" err="1" smtClean="0"/>
              <a:t>system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composed</a:t>
            </a:r>
            <a:r>
              <a:rPr lang="es-ES_tradnl" dirty="0" smtClean="0"/>
              <a:t> of: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A </a:t>
            </a:r>
            <a:r>
              <a:rPr lang="es-ES_tradnl" dirty="0" err="1" smtClean="0"/>
              <a:t>star</a:t>
            </a:r>
            <a:r>
              <a:rPr lang="es-ES_tradnl" dirty="0" smtClean="0"/>
              <a:t>: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Sun</a:t>
            </a:r>
            <a:r>
              <a:rPr lang="es-ES_tradnl" dirty="0" smtClean="0"/>
              <a:t> (produces </a:t>
            </a:r>
            <a:r>
              <a:rPr lang="es-ES_tradnl" dirty="0" err="1" smtClean="0"/>
              <a:t>its</a:t>
            </a:r>
            <a:r>
              <a:rPr lang="es-ES_tradnl" dirty="0" smtClean="0"/>
              <a:t> </a:t>
            </a:r>
            <a:r>
              <a:rPr lang="es-ES_tradnl" dirty="0" err="1" smtClean="0"/>
              <a:t>own</a:t>
            </a:r>
            <a:r>
              <a:rPr lang="es-ES_tradnl" dirty="0" smtClean="0"/>
              <a:t> light)</a:t>
            </a:r>
          </a:p>
          <a:p>
            <a:r>
              <a:rPr lang="es-ES_tradnl" dirty="0" smtClean="0"/>
              <a:t>8 </a:t>
            </a:r>
            <a:r>
              <a:rPr lang="es-ES_tradnl" dirty="0" err="1" smtClean="0"/>
              <a:t>Planets</a:t>
            </a:r>
            <a:r>
              <a:rPr lang="es-ES_tradnl" dirty="0" smtClean="0"/>
              <a:t>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ES_tradnl" sz="2000" dirty="0" err="1" smtClean="0"/>
              <a:t>They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rotate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on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their</a:t>
            </a:r>
            <a:r>
              <a:rPr lang="es-ES_tradnl" sz="2000" dirty="0" smtClean="0"/>
              <a:t> axis</a:t>
            </a:r>
          </a:p>
          <a:p>
            <a:pPr marL="342900" lvl="4" indent="-342900">
              <a:buFont typeface="Courier New" panose="02070309020205020404" pitchFamily="49" charset="0"/>
              <a:buChar char="o"/>
            </a:pPr>
            <a:r>
              <a:rPr lang="es-ES_tradnl" dirty="0" err="1" smtClean="0"/>
              <a:t>They</a:t>
            </a:r>
            <a:r>
              <a:rPr lang="es-ES_tradnl" dirty="0" smtClean="0"/>
              <a:t> </a:t>
            </a:r>
            <a:r>
              <a:rPr lang="es-ES_tradnl" dirty="0" err="1" smtClean="0"/>
              <a:t>revolve</a:t>
            </a:r>
            <a:r>
              <a:rPr lang="es-ES_tradnl" dirty="0" smtClean="0"/>
              <a:t> </a:t>
            </a:r>
            <a:r>
              <a:rPr lang="es-ES_tradnl" dirty="0" err="1" smtClean="0"/>
              <a:t>around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Sun</a:t>
            </a:r>
            <a:endParaRPr lang="es-ES_tradnl" dirty="0" smtClean="0"/>
          </a:p>
          <a:p>
            <a:pPr marL="342900" lvl="4" indent="-342900">
              <a:buFont typeface="Courier New" panose="02070309020205020404" pitchFamily="49" charset="0"/>
              <a:buChar char="o"/>
            </a:pPr>
            <a:r>
              <a:rPr lang="es-ES_tradnl" dirty="0" err="1" smtClean="0"/>
              <a:t>They</a:t>
            </a:r>
            <a:r>
              <a:rPr lang="es-ES_tradnl" dirty="0" smtClean="0"/>
              <a:t> </a:t>
            </a:r>
            <a:r>
              <a:rPr lang="es-ES_tradnl" dirty="0" err="1" smtClean="0"/>
              <a:t>don’t</a:t>
            </a:r>
            <a:r>
              <a:rPr lang="es-ES_tradnl" dirty="0" smtClean="0"/>
              <a:t> produce </a:t>
            </a:r>
            <a:r>
              <a:rPr lang="es-ES_tradnl" dirty="0" err="1" smtClean="0"/>
              <a:t>their</a:t>
            </a:r>
            <a:r>
              <a:rPr lang="es-ES_tradnl" dirty="0" smtClean="0"/>
              <a:t> </a:t>
            </a:r>
            <a:r>
              <a:rPr lang="es-ES_tradnl" dirty="0" err="1" smtClean="0"/>
              <a:t>own</a:t>
            </a:r>
            <a:r>
              <a:rPr lang="es-ES_tradnl" dirty="0" smtClean="0"/>
              <a:t> light</a:t>
            </a: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es-ES_tradnl" sz="3200" dirty="0" err="1" smtClean="0"/>
              <a:t>Satellites</a:t>
            </a:r>
            <a:r>
              <a:rPr lang="es-ES_tradnl" sz="3200" dirty="0" smtClean="0"/>
              <a:t>: </a:t>
            </a:r>
          </a:p>
          <a:p>
            <a:pPr marL="457200" lvl="4" indent="-457200">
              <a:buFont typeface="Courier New" panose="02070309020205020404" pitchFamily="49" charset="0"/>
              <a:buChar char="o"/>
            </a:pPr>
            <a:r>
              <a:rPr lang="es-ES_tradnl" dirty="0" err="1" smtClean="0"/>
              <a:t>Rotate</a:t>
            </a:r>
            <a:r>
              <a:rPr lang="es-ES_tradnl" dirty="0" smtClean="0"/>
              <a:t> </a:t>
            </a:r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their</a:t>
            </a:r>
            <a:r>
              <a:rPr lang="es-ES_tradnl" dirty="0" smtClean="0"/>
              <a:t> axis</a:t>
            </a:r>
          </a:p>
          <a:p>
            <a:pPr marL="457200" lvl="4" indent="-457200">
              <a:buFont typeface="Courier New" panose="02070309020205020404" pitchFamily="49" charset="0"/>
              <a:buChar char="o"/>
            </a:pPr>
            <a:r>
              <a:rPr lang="es-ES_tradnl" dirty="0" err="1" smtClean="0"/>
              <a:t>Revolve</a:t>
            </a:r>
            <a:r>
              <a:rPr lang="es-ES_tradnl" dirty="0" smtClean="0"/>
              <a:t> </a:t>
            </a:r>
            <a:r>
              <a:rPr lang="es-ES_tradnl" dirty="0" err="1" smtClean="0"/>
              <a:t>around</a:t>
            </a:r>
            <a:r>
              <a:rPr lang="es-ES_tradnl" dirty="0" smtClean="0"/>
              <a:t> a </a:t>
            </a:r>
            <a:r>
              <a:rPr lang="es-ES_tradnl" dirty="0" err="1" smtClean="0"/>
              <a:t>planet</a:t>
            </a:r>
            <a:endParaRPr lang="es-ES_tradnl" dirty="0" smtClean="0"/>
          </a:p>
          <a:p>
            <a:pPr>
              <a:buFont typeface="Courier New" panose="02070309020205020404" pitchFamily="49" charset="0"/>
              <a:buChar char="o"/>
            </a:pPr>
            <a:endParaRPr lang="es-ES" sz="2000" dirty="0" smtClean="0"/>
          </a:p>
          <a:p>
            <a:pPr marL="1828800" lvl="4" indent="0">
              <a:buNone/>
            </a:pPr>
            <a:endParaRPr lang="es-ES_tradnl" dirty="0" smtClean="0"/>
          </a:p>
          <a:p>
            <a:pPr lvl="4"/>
            <a:endParaRPr lang="es-ES_tradnl" dirty="0" smtClean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331640" y="651101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err="1" smtClean="0"/>
              <a:t>The</a:t>
            </a:r>
            <a:r>
              <a:rPr lang="es-ES_tradnl" sz="3200" dirty="0" smtClean="0"/>
              <a:t> Solar </a:t>
            </a:r>
            <a:r>
              <a:rPr lang="es-ES_tradnl" sz="3200" dirty="0" err="1" smtClean="0"/>
              <a:t>System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is</a:t>
            </a:r>
            <a:r>
              <a:rPr lang="es-ES_tradnl" sz="3200" dirty="0" smtClean="0"/>
              <a:t> </a:t>
            </a:r>
            <a:r>
              <a:rPr lang="es-ES_tradnl" sz="3200" dirty="0" err="1" smtClean="0"/>
              <a:t>composed</a:t>
            </a:r>
            <a:r>
              <a:rPr lang="es-ES_tradnl" sz="3200" dirty="0" smtClean="0"/>
              <a:t> of:</a:t>
            </a:r>
            <a:endParaRPr lang="es-ES" sz="3200" dirty="0"/>
          </a:p>
        </p:txBody>
      </p:sp>
      <p:sp>
        <p:nvSpPr>
          <p:cNvPr id="9" name="8 Rectángulo"/>
          <p:cNvSpPr/>
          <p:nvPr/>
        </p:nvSpPr>
        <p:spPr>
          <a:xfrm>
            <a:off x="1331640" y="1484784"/>
            <a:ext cx="55263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800" dirty="0" smtClean="0">
                <a:solidFill>
                  <a:srgbClr val="FF0000"/>
                </a:solidFill>
              </a:rPr>
              <a:t>A </a:t>
            </a:r>
            <a:r>
              <a:rPr lang="es-ES_tradnl" sz="2800" dirty="0" err="1" smtClean="0">
                <a:solidFill>
                  <a:srgbClr val="FF0000"/>
                </a:solidFill>
              </a:rPr>
              <a:t>star</a:t>
            </a:r>
            <a:r>
              <a:rPr lang="es-ES_tradnl" sz="2800" dirty="0" smtClean="0">
                <a:solidFill>
                  <a:srgbClr val="FF0000"/>
                </a:solidFill>
              </a:rPr>
              <a:t>: </a:t>
            </a:r>
            <a:r>
              <a:rPr lang="es-ES_tradnl" sz="2800" dirty="0" err="1" smtClean="0"/>
              <a:t>The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Sun</a:t>
            </a:r>
            <a:r>
              <a:rPr lang="es-ES_tradnl" sz="2800" dirty="0" smtClean="0"/>
              <a:t> (produces </a:t>
            </a:r>
            <a:r>
              <a:rPr lang="es-ES_tradnl" sz="2800" dirty="0" err="1" smtClean="0"/>
              <a:t>its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own</a:t>
            </a:r>
            <a:r>
              <a:rPr lang="es-ES_tradnl" sz="2800" dirty="0" smtClean="0"/>
              <a:t> light)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800" dirty="0" smtClean="0">
                <a:solidFill>
                  <a:srgbClr val="FF0000"/>
                </a:solidFill>
              </a:rPr>
              <a:t>8 </a:t>
            </a:r>
            <a:r>
              <a:rPr lang="es-ES_tradnl" sz="2800" dirty="0" err="1" smtClean="0">
                <a:solidFill>
                  <a:srgbClr val="FF0000"/>
                </a:solidFill>
              </a:rPr>
              <a:t>Planets</a:t>
            </a:r>
            <a:r>
              <a:rPr lang="es-ES_tradnl" sz="2800" dirty="0" smtClean="0">
                <a:solidFill>
                  <a:srgbClr val="FF0000"/>
                </a:solidFill>
              </a:rPr>
              <a:t>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ES_tradnl" sz="2800" dirty="0" err="1" smtClean="0"/>
              <a:t>They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rotate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on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their</a:t>
            </a:r>
            <a:r>
              <a:rPr lang="es-ES_tradnl" sz="2800" dirty="0" smtClean="0"/>
              <a:t> axis</a:t>
            </a:r>
          </a:p>
          <a:p>
            <a:pPr marL="342900" lvl="4" indent="-342900">
              <a:buFont typeface="Courier New" panose="02070309020205020404" pitchFamily="49" charset="0"/>
              <a:buChar char="o"/>
            </a:pPr>
            <a:r>
              <a:rPr lang="es-ES_tradnl" sz="2800" dirty="0" err="1" smtClean="0"/>
              <a:t>They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revolve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around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the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Sun</a:t>
            </a:r>
            <a:endParaRPr lang="es-ES_tradnl" sz="2800" dirty="0" smtClean="0"/>
          </a:p>
          <a:p>
            <a:pPr marL="342900" lvl="4" indent="-342900">
              <a:buFont typeface="Courier New" panose="02070309020205020404" pitchFamily="49" charset="0"/>
              <a:buChar char="o"/>
            </a:pPr>
            <a:r>
              <a:rPr lang="es-ES_tradnl" sz="2800" dirty="0" err="1" smtClean="0"/>
              <a:t>They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don’t</a:t>
            </a:r>
            <a:r>
              <a:rPr lang="es-ES_tradnl" sz="2800" dirty="0" smtClean="0"/>
              <a:t> produce </a:t>
            </a:r>
            <a:r>
              <a:rPr lang="es-ES_tradnl" sz="2800" dirty="0" err="1" smtClean="0"/>
              <a:t>their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own</a:t>
            </a:r>
            <a:r>
              <a:rPr lang="es-ES_tradnl" sz="2800" dirty="0" smtClean="0"/>
              <a:t> light</a:t>
            </a: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es-ES_tradnl" sz="2800" dirty="0" err="1" smtClean="0">
                <a:solidFill>
                  <a:srgbClr val="FF0000"/>
                </a:solidFill>
              </a:rPr>
              <a:t>Satellites</a:t>
            </a:r>
            <a:r>
              <a:rPr lang="es-ES_tradnl" sz="2800" dirty="0" smtClean="0">
                <a:solidFill>
                  <a:srgbClr val="FF0000"/>
                </a:solidFill>
              </a:rPr>
              <a:t>: </a:t>
            </a:r>
          </a:p>
          <a:p>
            <a:pPr marL="457200" lvl="4" indent="-457200">
              <a:buFont typeface="Courier New" panose="02070309020205020404" pitchFamily="49" charset="0"/>
              <a:buChar char="o"/>
            </a:pPr>
            <a:r>
              <a:rPr lang="es-ES_tradnl" sz="2800" dirty="0" err="1" smtClean="0"/>
              <a:t>Rotate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on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their</a:t>
            </a:r>
            <a:r>
              <a:rPr lang="es-ES_tradnl" sz="2800" dirty="0" smtClean="0"/>
              <a:t> axis</a:t>
            </a:r>
          </a:p>
          <a:p>
            <a:pPr marL="457200" lvl="4" indent="-457200">
              <a:buFont typeface="Courier New" panose="02070309020205020404" pitchFamily="49" charset="0"/>
              <a:buChar char="o"/>
            </a:pPr>
            <a:r>
              <a:rPr lang="es-ES_tradnl" sz="2800" dirty="0" err="1" smtClean="0"/>
              <a:t>Revolve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around</a:t>
            </a:r>
            <a:r>
              <a:rPr lang="es-ES_tradnl" sz="2800" dirty="0" smtClean="0"/>
              <a:t> a </a:t>
            </a:r>
            <a:r>
              <a:rPr lang="es-ES_tradnl" sz="2800" dirty="0" err="1" smtClean="0"/>
              <a:t>planet</a:t>
            </a:r>
            <a:endParaRPr lang="es-ES_tradnl" sz="2800" dirty="0" smtClean="0"/>
          </a:p>
        </p:txBody>
      </p:sp>
    </p:spTree>
    <p:extLst>
      <p:ext uri="{BB962C8B-B14F-4D97-AF65-F5344CB8AC3E}">
        <p14:creationId xmlns:p14="http://schemas.microsoft.com/office/powerpoint/2010/main" val="354775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>
                <a:solidFill>
                  <a:schemeClr val="accent5"/>
                </a:solidFill>
              </a:rPr>
              <a:t>The</a:t>
            </a:r>
            <a:r>
              <a:rPr lang="es-ES_tradnl" dirty="0" smtClean="0">
                <a:solidFill>
                  <a:schemeClr val="accent5"/>
                </a:solidFill>
              </a:rPr>
              <a:t> </a:t>
            </a:r>
            <a:r>
              <a:rPr lang="es-ES_tradnl" dirty="0" err="1" smtClean="0">
                <a:solidFill>
                  <a:schemeClr val="accent5"/>
                </a:solidFill>
              </a:rPr>
              <a:t>Earth</a:t>
            </a:r>
            <a:endParaRPr lang="es-ES" dirty="0">
              <a:solidFill>
                <a:schemeClr val="accent5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4023890" cy="3593976"/>
          </a:xfrm>
        </p:spPr>
      </p:pic>
      <p:sp>
        <p:nvSpPr>
          <p:cNvPr id="5" name="4 CuadroTexto"/>
          <p:cNvSpPr txBox="1"/>
          <p:nvPr/>
        </p:nvSpPr>
        <p:spPr>
          <a:xfrm>
            <a:off x="1115616" y="1772816"/>
            <a:ext cx="3600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400" dirty="0" err="1" smtClean="0">
                <a:solidFill>
                  <a:schemeClr val="tx2"/>
                </a:solidFill>
              </a:rPr>
              <a:t>Almost</a:t>
            </a:r>
            <a:r>
              <a:rPr lang="es-ES_tradnl" sz="2400" dirty="0" smtClean="0">
                <a:solidFill>
                  <a:schemeClr val="tx2"/>
                </a:solidFill>
              </a:rPr>
              <a:t> a </a:t>
            </a:r>
            <a:r>
              <a:rPr lang="es-ES_tradnl" sz="2400" dirty="0" err="1" smtClean="0">
                <a:solidFill>
                  <a:schemeClr val="tx2"/>
                </a:solidFill>
              </a:rPr>
              <a:t>perfect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sphere</a:t>
            </a:r>
            <a:endParaRPr lang="es-ES_tradnl" sz="2400" dirty="0" smtClean="0">
              <a:solidFill>
                <a:schemeClr val="tx2"/>
              </a:solidFill>
            </a:endParaRPr>
          </a:p>
          <a:p>
            <a:endParaRPr lang="es-ES_tradnl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400" dirty="0" smtClean="0">
                <a:solidFill>
                  <a:schemeClr val="tx2"/>
                </a:solidFill>
              </a:rPr>
              <a:t>30% </a:t>
            </a:r>
            <a:r>
              <a:rPr lang="es-ES_tradnl" sz="2400" dirty="0" err="1" smtClean="0">
                <a:solidFill>
                  <a:schemeClr val="tx2"/>
                </a:solidFill>
              </a:rPr>
              <a:t>land</a:t>
            </a:r>
            <a:r>
              <a:rPr lang="es-ES_tradnl" sz="2400" dirty="0" smtClean="0">
                <a:solidFill>
                  <a:schemeClr val="tx2"/>
                </a:solidFill>
              </a:rPr>
              <a:t>; 70% </a:t>
            </a:r>
            <a:r>
              <a:rPr lang="es-ES_tradnl" sz="2400" dirty="0" err="1" smtClean="0">
                <a:solidFill>
                  <a:schemeClr val="tx2"/>
                </a:solidFill>
              </a:rPr>
              <a:t>water</a:t>
            </a:r>
            <a:endParaRPr lang="es-ES_tradnl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400" dirty="0" err="1" smtClean="0">
                <a:solidFill>
                  <a:schemeClr val="tx2"/>
                </a:solidFill>
              </a:rPr>
              <a:t>Life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on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Earth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depends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on</a:t>
            </a:r>
            <a:r>
              <a:rPr lang="es-ES_tradnl" sz="2400" dirty="0" smtClean="0">
                <a:solidFill>
                  <a:schemeClr val="tx2"/>
                </a:solidFill>
              </a:rPr>
              <a:t>:</a:t>
            </a:r>
          </a:p>
          <a:p>
            <a:r>
              <a:rPr lang="es-ES_tradnl" sz="2400" dirty="0">
                <a:solidFill>
                  <a:schemeClr val="tx2"/>
                </a:solidFill>
              </a:rPr>
              <a:t> </a:t>
            </a:r>
            <a:r>
              <a:rPr lang="es-ES_tradnl" sz="2400" dirty="0" smtClean="0">
                <a:solidFill>
                  <a:schemeClr val="tx2"/>
                </a:solidFill>
              </a:rPr>
              <a:t> - </a:t>
            </a:r>
            <a:r>
              <a:rPr lang="es-ES_tradnl" sz="2400" dirty="0" err="1" smtClean="0">
                <a:solidFill>
                  <a:schemeClr val="tx2"/>
                </a:solidFill>
              </a:rPr>
              <a:t>Distance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from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the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Sun</a:t>
            </a:r>
            <a:endParaRPr lang="es-ES_tradnl" sz="2400" dirty="0" smtClean="0">
              <a:solidFill>
                <a:schemeClr val="tx2"/>
              </a:solidFill>
            </a:endParaRPr>
          </a:p>
          <a:p>
            <a:r>
              <a:rPr lang="es-ES_tradnl" sz="2400" dirty="0">
                <a:solidFill>
                  <a:schemeClr val="tx2"/>
                </a:solidFill>
              </a:rPr>
              <a:t> </a:t>
            </a:r>
            <a:r>
              <a:rPr lang="es-ES_tradnl" sz="2400" dirty="0" smtClean="0">
                <a:solidFill>
                  <a:schemeClr val="tx2"/>
                </a:solidFill>
              </a:rPr>
              <a:t> - </a:t>
            </a:r>
            <a:r>
              <a:rPr lang="es-ES_tradnl" sz="2400" dirty="0" err="1" smtClean="0">
                <a:solidFill>
                  <a:schemeClr val="tx2"/>
                </a:solidFill>
              </a:rPr>
              <a:t>Water</a:t>
            </a:r>
            <a:endParaRPr lang="es-ES_tradnl" sz="2400" dirty="0" smtClean="0">
              <a:solidFill>
                <a:schemeClr val="tx2"/>
              </a:solidFill>
            </a:endParaRPr>
          </a:p>
          <a:p>
            <a:r>
              <a:rPr lang="es-ES_tradnl" sz="2400" dirty="0" smtClean="0">
                <a:solidFill>
                  <a:schemeClr val="tx2"/>
                </a:solidFill>
              </a:rPr>
              <a:t>  - </a:t>
            </a:r>
            <a:r>
              <a:rPr lang="es-ES_tradnl" sz="2400" dirty="0" err="1" smtClean="0">
                <a:solidFill>
                  <a:schemeClr val="tx2"/>
                </a:solidFill>
              </a:rPr>
              <a:t>An</a:t>
            </a:r>
            <a:r>
              <a:rPr lang="es-ES_tradnl" sz="2400" dirty="0" smtClean="0">
                <a:solidFill>
                  <a:schemeClr val="tx2"/>
                </a:solidFill>
              </a:rPr>
              <a:t> </a:t>
            </a:r>
            <a:r>
              <a:rPr lang="es-ES_tradnl" sz="2400" dirty="0" err="1" smtClean="0">
                <a:solidFill>
                  <a:schemeClr val="tx2"/>
                </a:solidFill>
              </a:rPr>
              <a:t>atmosphere</a:t>
            </a:r>
            <a:endParaRPr lang="es-ES_tradnl" sz="2400" dirty="0" smtClean="0">
              <a:solidFill>
                <a:schemeClr val="tx2"/>
              </a:solidFill>
            </a:endParaRPr>
          </a:p>
          <a:p>
            <a:endParaRPr lang="es-ES_tradnl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2400" dirty="0" smtClean="0">
              <a:solidFill>
                <a:schemeClr val="tx2"/>
              </a:solidFill>
            </a:endParaRPr>
          </a:p>
          <a:p>
            <a:endParaRPr lang="es-ES_tradnl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>
                <a:solidFill>
                  <a:srgbClr val="002060"/>
                </a:solidFill>
              </a:rPr>
              <a:t>Main</a:t>
            </a:r>
            <a:r>
              <a:rPr lang="es-ES_tradnl" dirty="0" smtClean="0">
                <a:solidFill>
                  <a:srgbClr val="002060"/>
                </a:solidFill>
              </a:rPr>
              <a:t> </a:t>
            </a:r>
            <a:r>
              <a:rPr lang="es-ES_tradnl" dirty="0" err="1" smtClean="0">
                <a:solidFill>
                  <a:srgbClr val="002060"/>
                </a:solidFill>
              </a:rPr>
              <a:t>Parallels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749" y="1625755"/>
            <a:ext cx="5968501" cy="44748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959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4 CuadroTexto"/>
          <p:cNvSpPr txBox="1"/>
          <p:nvPr/>
        </p:nvSpPr>
        <p:spPr>
          <a:xfrm>
            <a:off x="899592" y="1196752"/>
            <a:ext cx="74888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3200" dirty="0" err="1">
                <a:solidFill>
                  <a:schemeClr val="bg1"/>
                </a:solidFill>
              </a:rPr>
              <a:t>Equator</a:t>
            </a:r>
            <a:r>
              <a:rPr lang="es-ES_tradnl" sz="3200" dirty="0">
                <a:solidFill>
                  <a:schemeClr val="bg1"/>
                </a:solidFill>
              </a:rPr>
              <a:t>: </a:t>
            </a:r>
            <a:r>
              <a:rPr lang="es-ES_tradnl" sz="3200" dirty="0" err="1">
                <a:solidFill>
                  <a:schemeClr val="bg1"/>
                </a:solidFill>
              </a:rPr>
              <a:t>Imaginary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circle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around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widest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part</a:t>
            </a:r>
            <a:r>
              <a:rPr lang="es-ES_tradnl" sz="3200" dirty="0">
                <a:solidFill>
                  <a:schemeClr val="bg1"/>
                </a:solidFill>
              </a:rPr>
              <a:t> of </a:t>
            </a:r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Earth</a:t>
            </a:r>
            <a:r>
              <a:rPr lang="es-ES_tradnl" sz="3200" dirty="0" smtClean="0">
                <a:solidFill>
                  <a:schemeClr val="bg1"/>
                </a:solidFill>
              </a:rPr>
              <a:t>. </a:t>
            </a:r>
            <a:r>
              <a:rPr lang="es-ES_tradnl" sz="3200" dirty="0" err="1" smtClean="0">
                <a:solidFill>
                  <a:schemeClr val="bg1"/>
                </a:solidFill>
              </a:rPr>
              <a:t>It</a:t>
            </a:r>
            <a:r>
              <a:rPr lang="es-ES_tradnl" sz="3200" dirty="0" smtClean="0">
                <a:solidFill>
                  <a:schemeClr val="bg1"/>
                </a:solidFill>
              </a:rPr>
              <a:t> divides </a:t>
            </a:r>
            <a:r>
              <a:rPr lang="es-ES_tradnl" sz="3200" dirty="0" err="1" smtClean="0">
                <a:solidFill>
                  <a:schemeClr val="bg1"/>
                </a:solidFill>
              </a:rPr>
              <a:t>the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Earth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into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two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hemispheres</a:t>
            </a:r>
            <a:r>
              <a:rPr lang="es-ES_tradnl" sz="3200" dirty="0" smtClean="0">
                <a:solidFill>
                  <a:schemeClr val="bg1"/>
                </a:solidFill>
              </a:rPr>
              <a:t>. </a:t>
            </a:r>
            <a:r>
              <a:rPr lang="es-ES_tradnl" sz="3200" dirty="0" err="1" smtClean="0">
                <a:solidFill>
                  <a:schemeClr val="bg1"/>
                </a:solidFill>
              </a:rPr>
              <a:t>It’s</a:t>
            </a:r>
            <a:r>
              <a:rPr lang="es-ES_tradnl" sz="3200" dirty="0" smtClean="0">
                <a:solidFill>
                  <a:schemeClr val="bg1"/>
                </a:solidFill>
              </a:rPr>
              <a:t> 0 </a:t>
            </a:r>
            <a:r>
              <a:rPr lang="es-ES_tradnl" sz="3200" dirty="0" err="1" smtClean="0">
                <a:solidFill>
                  <a:schemeClr val="bg1"/>
                </a:solidFill>
              </a:rPr>
              <a:t>latitude</a:t>
            </a:r>
            <a:r>
              <a:rPr lang="es-ES_tradnl" sz="32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_tradnl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3200" dirty="0" err="1">
                <a:solidFill>
                  <a:schemeClr val="bg1"/>
                </a:solidFill>
              </a:rPr>
              <a:t>P</a:t>
            </a:r>
            <a:r>
              <a:rPr lang="es-ES_tradnl" sz="3200" dirty="0" err="1" smtClean="0">
                <a:solidFill>
                  <a:schemeClr val="bg1"/>
                </a:solidFill>
              </a:rPr>
              <a:t>arallels</a:t>
            </a:r>
            <a:r>
              <a:rPr lang="es-ES_tradnl" sz="3200" dirty="0" smtClean="0">
                <a:solidFill>
                  <a:schemeClr val="bg1"/>
                </a:solidFill>
              </a:rPr>
              <a:t>: </a:t>
            </a:r>
            <a:r>
              <a:rPr lang="es-ES_tradnl" sz="3200" dirty="0" err="1" smtClean="0">
                <a:solidFill>
                  <a:schemeClr val="bg1"/>
                </a:solidFill>
              </a:rPr>
              <a:t>Imaginary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lines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that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circle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the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Earth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parallel</a:t>
            </a:r>
            <a:r>
              <a:rPr lang="es-ES_tradnl" sz="3200" dirty="0" smtClean="0">
                <a:solidFill>
                  <a:schemeClr val="bg1"/>
                </a:solidFill>
              </a:rPr>
              <a:t> to </a:t>
            </a:r>
            <a:r>
              <a:rPr lang="es-ES_tradnl" sz="3200" dirty="0" err="1" smtClean="0">
                <a:solidFill>
                  <a:schemeClr val="bg1"/>
                </a:solidFill>
              </a:rPr>
              <a:t>the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Equator</a:t>
            </a:r>
            <a:r>
              <a:rPr lang="es-ES_tradnl" sz="3200" dirty="0" smtClean="0">
                <a:solidFill>
                  <a:schemeClr val="bg1"/>
                </a:solidFill>
              </a:rPr>
              <a:t>. </a:t>
            </a:r>
            <a:r>
              <a:rPr lang="es-ES_tradnl" sz="3200" dirty="0" err="1" smtClean="0">
                <a:solidFill>
                  <a:schemeClr val="bg1"/>
                </a:solidFill>
              </a:rPr>
              <a:t>There</a:t>
            </a:r>
            <a:r>
              <a:rPr lang="es-ES_tradnl" sz="3200" dirty="0" smtClean="0">
                <a:solidFill>
                  <a:schemeClr val="bg1"/>
                </a:solidFill>
              </a:rPr>
              <a:t> are 90 </a:t>
            </a:r>
            <a:r>
              <a:rPr lang="es-ES_tradnl" sz="3200" dirty="0" err="1" smtClean="0">
                <a:solidFill>
                  <a:schemeClr val="bg1"/>
                </a:solidFill>
              </a:rPr>
              <a:t>parallels</a:t>
            </a:r>
            <a:r>
              <a:rPr lang="es-ES_tradnl" sz="3200" dirty="0" smtClean="0">
                <a:solidFill>
                  <a:schemeClr val="bg1"/>
                </a:solidFill>
              </a:rPr>
              <a:t> to </a:t>
            </a:r>
            <a:r>
              <a:rPr lang="es-ES_tradnl" sz="3200" dirty="0" err="1" smtClean="0">
                <a:solidFill>
                  <a:schemeClr val="bg1"/>
                </a:solidFill>
              </a:rPr>
              <a:t>the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north</a:t>
            </a:r>
            <a:r>
              <a:rPr lang="es-ES_tradnl" sz="3200" dirty="0" smtClean="0">
                <a:solidFill>
                  <a:schemeClr val="bg1"/>
                </a:solidFill>
              </a:rPr>
              <a:t> and 90 </a:t>
            </a:r>
            <a:r>
              <a:rPr lang="es-ES_tradnl" sz="3200" dirty="0" err="1" smtClean="0">
                <a:solidFill>
                  <a:schemeClr val="bg1"/>
                </a:solidFill>
              </a:rPr>
              <a:t>parallels</a:t>
            </a:r>
            <a:r>
              <a:rPr lang="es-ES_tradnl" sz="3200" dirty="0" smtClean="0">
                <a:solidFill>
                  <a:schemeClr val="bg1"/>
                </a:solidFill>
              </a:rPr>
              <a:t> to </a:t>
            </a:r>
            <a:r>
              <a:rPr lang="es-ES_tradnl" sz="3200" dirty="0" err="1" smtClean="0">
                <a:solidFill>
                  <a:schemeClr val="bg1"/>
                </a:solidFill>
              </a:rPr>
              <a:t>the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south</a:t>
            </a:r>
            <a:r>
              <a:rPr lang="es-ES_tradnl" sz="3200" dirty="0" smtClean="0">
                <a:solidFill>
                  <a:schemeClr val="bg1"/>
                </a:solidFill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_tradnl" sz="32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_tradnl" sz="3200" dirty="0" smtClean="0">
              <a:solidFill>
                <a:schemeClr val="bg1"/>
              </a:solidFill>
            </a:endParaRPr>
          </a:p>
        </p:txBody>
      </p:sp>
      <p:sp>
        <p:nvSpPr>
          <p:cNvPr id="6" name="5 Elipse"/>
          <p:cNvSpPr/>
          <p:nvPr/>
        </p:nvSpPr>
        <p:spPr>
          <a:xfrm flipV="1">
            <a:off x="6614513" y="176738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848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most</a:t>
            </a:r>
            <a:r>
              <a:rPr lang="es-ES_tradnl" dirty="0"/>
              <a:t> </a:t>
            </a:r>
            <a:r>
              <a:rPr lang="es-ES_tradnl" dirty="0" err="1"/>
              <a:t>important</a:t>
            </a:r>
            <a:r>
              <a:rPr lang="es-ES_tradnl" dirty="0"/>
              <a:t> </a:t>
            </a:r>
            <a:r>
              <a:rPr lang="es-ES_tradnl" dirty="0" err="1"/>
              <a:t>ones</a:t>
            </a:r>
            <a:r>
              <a:rPr lang="es-ES_tradnl" dirty="0"/>
              <a:t> are:</a:t>
            </a:r>
          </a:p>
          <a:p>
            <a:pPr marL="0" indent="0">
              <a:buNone/>
            </a:pPr>
            <a:r>
              <a:rPr lang="es-ES_tradnl" dirty="0"/>
              <a:t>	- in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Northern</a:t>
            </a:r>
            <a:r>
              <a:rPr lang="es-ES_tradnl" dirty="0"/>
              <a:t> </a:t>
            </a:r>
            <a:r>
              <a:rPr lang="es-ES_tradnl" dirty="0" err="1"/>
              <a:t>hemisphere</a:t>
            </a:r>
            <a:r>
              <a:rPr lang="es-ES_tradnl" dirty="0"/>
              <a:t>: </a:t>
            </a:r>
            <a:r>
              <a:rPr lang="es-ES_tradnl" dirty="0" err="1"/>
              <a:t>the</a:t>
            </a:r>
            <a:r>
              <a:rPr lang="es-ES_tradnl" dirty="0"/>
              <a:t>   	</a:t>
            </a:r>
            <a:r>
              <a:rPr lang="es-ES_tradnl" dirty="0" err="1"/>
              <a:t>Tropic</a:t>
            </a:r>
            <a:r>
              <a:rPr lang="es-ES_tradnl" dirty="0"/>
              <a:t> of </a:t>
            </a:r>
            <a:r>
              <a:rPr lang="es-ES_tradnl" dirty="0" err="1"/>
              <a:t>Cancer</a:t>
            </a:r>
            <a:r>
              <a:rPr lang="es-ES_tradnl" dirty="0"/>
              <a:t> and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Artic</a:t>
            </a:r>
            <a:r>
              <a:rPr lang="es-ES_tradnl" dirty="0"/>
              <a:t> </a:t>
            </a:r>
            <a:r>
              <a:rPr lang="es-ES_tradnl" dirty="0" err="1"/>
              <a:t>Circle</a:t>
            </a:r>
            <a:endParaRPr lang="es-ES_tradnl" dirty="0"/>
          </a:p>
          <a:p>
            <a:pPr marL="0" indent="0">
              <a:buNone/>
            </a:pPr>
            <a:r>
              <a:rPr lang="es-ES_tradnl" dirty="0"/>
              <a:t>  	- in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Southern</a:t>
            </a:r>
            <a:r>
              <a:rPr lang="es-ES_tradnl" dirty="0"/>
              <a:t> </a:t>
            </a:r>
            <a:r>
              <a:rPr lang="es-ES_tradnl" dirty="0" err="1"/>
              <a:t>hemisphere</a:t>
            </a:r>
            <a:r>
              <a:rPr lang="es-ES_tradnl" dirty="0"/>
              <a:t>: </a:t>
            </a:r>
            <a:r>
              <a:rPr lang="es-ES_tradnl" dirty="0" err="1"/>
              <a:t>The</a:t>
            </a:r>
            <a:r>
              <a:rPr lang="es-ES_tradnl" dirty="0"/>
              <a:t>   	</a:t>
            </a:r>
            <a:r>
              <a:rPr lang="es-ES_tradnl" dirty="0" err="1"/>
              <a:t>Tropic</a:t>
            </a:r>
            <a:r>
              <a:rPr lang="es-ES_tradnl" dirty="0"/>
              <a:t> of </a:t>
            </a:r>
            <a:r>
              <a:rPr lang="es-ES_tradnl" dirty="0" err="1"/>
              <a:t>Capricorn</a:t>
            </a:r>
            <a:r>
              <a:rPr lang="es-ES_tradnl" dirty="0"/>
              <a:t> and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Antartic</a:t>
            </a:r>
            <a:r>
              <a:rPr lang="es-ES_tradnl" dirty="0"/>
              <a:t> 	</a:t>
            </a:r>
            <a:r>
              <a:rPr lang="es-ES_tradnl" dirty="0" err="1"/>
              <a:t>Circle</a:t>
            </a:r>
            <a:endParaRPr lang="es-ES_tradnl" dirty="0"/>
          </a:p>
          <a:p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 flipH="1">
            <a:off x="1259632" y="980728"/>
            <a:ext cx="68407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most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important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parallels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>
                <a:solidFill>
                  <a:schemeClr val="bg1"/>
                </a:solidFill>
              </a:rPr>
              <a:t>are</a:t>
            </a:r>
            <a:r>
              <a:rPr lang="es-ES_tradnl" sz="32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/>
            <a:endParaRPr lang="es-ES_tradnl" sz="3200" dirty="0">
              <a:solidFill>
                <a:schemeClr val="bg1"/>
              </a:solidFill>
            </a:endParaRPr>
          </a:p>
          <a:p>
            <a:r>
              <a:rPr lang="es-ES_tradnl" sz="3200" dirty="0">
                <a:solidFill>
                  <a:schemeClr val="bg1"/>
                </a:solidFill>
              </a:rPr>
              <a:t>	- in </a:t>
            </a:r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Northern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hemisphere</a:t>
            </a:r>
            <a:r>
              <a:rPr lang="es-ES_tradnl" sz="3200" dirty="0">
                <a:solidFill>
                  <a:schemeClr val="bg1"/>
                </a:solidFill>
              </a:rPr>
              <a:t>: </a:t>
            </a:r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  	</a:t>
            </a:r>
            <a:r>
              <a:rPr lang="es-ES_tradnl" sz="3200" dirty="0" err="1">
                <a:solidFill>
                  <a:schemeClr val="bg1"/>
                </a:solidFill>
              </a:rPr>
              <a:t>Tropic</a:t>
            </a:r>
            <a:r>
              <a:rPr lang="es-ES_tradnl" sz="3200" dirty="0">
                <a:solidFill>
                  <a:schemeClr val="bg1"/>
                </a:solidFill>
              </a:rPr>
              <a:t> of </a:t>
            </a:r>
            <a:r>
              <a:rPr lang="es-ES_tradnl" sz="3200" dirty="0" err="1">
                <a:solidFill>
                  <a:schemeClr val="bg1"/>
                </a:solidFill>
              </a:rPr>
              <a:t>Cancer</a:t>
            </a:r>
            <a:r>
              <a:rPr lang="es-ES_tradnl" sz="3200" dirty="0">
                <a:solidFill>
                  <a:schemeClr val="bg1"/>
                </a:solidFill>
              </a:rPr>
              <a:t> and </a:t>
            </a:r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Artic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smtClean="0">
                <a:solidFill>
                  <a:schemeClr val="bg1"/>
                </a:solidFill>
              </a:rPr>
              <a:t> 	</a:t>
            </a:r>
            <a:r>
              <a:rPr lang="es-ES_tradnl" sz="3200" dirty="0" err="1" smtClean="0">
                <a:solidFill>
                  <a:schemeClr val="bg1"/>
                </a:solidFill>
              </a:rPr>
              <a:t>Circle</a:t>
            </a:r>
            <a:endParaRPr lang="es-ES_tradnl" sz="3200" dirty="0" smtClean="0">
              <a:solidFill>
                <a:schemeClr val="bg1"/>
              </a:solidFill>
            </a:endParaRPr>
          </a:p>
          <a:p>
            <a:endParaRPr lang="es-ES_tradnl" sz="3200" dirty="0">
              <a:solidFill>
                <a:schemeClr val="bg1"/>
              </a:solidFill>
            </a:endParaRPr>
          </a:p>
          <a:p>
            <a:r>
              <a:rPr lang="es-ES_tradnl" sz="3200" dirty="0" smtClean="0">
                <a:solidFill>
                  <a:schemeClr val="bg1"/>
                </a:solidFill>
              </a:rPr>
              <a:t>  </a:t>
            </a:r>
            <a:r>
              <a:rPr lang="es-ES_tradnl" sz="3200" dirty="0">
                <a:solidFill>
                  <a:schemeClr val="bg1"/>
                </a:solidFill>
              </a:rPr>
              <a:t>	- in </a:t>
            </a:r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Southern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err="1">
                <a:solidFill>
                  <a:schemeClr val="bg1"/>
                </a:solidFill>
              </a:rPr>
              <a:t>hemisphere</a:t>
            </a:r>
            <a:r>
              <a:rPr lang="es-ES_tradnl" sz="3200" dirty="0">
                <a:solidFill>
                  <a:schemeClr val="bg1"/>
                </a:solidFill>
              </a:rPr>
              <a:t>: </a:t>
            </a:r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  	</a:t>
            </a:r>
            <a:r>
              <a:rPr lang="es-ES_tradnl" sz="3200" dirty="0" err="1">
                <a:solidFill>
                  <a:schemeClr val="bg1"/>
                </a:solidFill>
              </a:rPr>
              <a:t>Tropic</a:t>
            </a:r>
            <a:r>
              <a:rPr lang="es-ES_tradnl" sz="3200" dirty="0">
                <a:solidFill>
                  <a:schemeClr val="bg1"/>
                </a:solidFill>
              </a:rPr>
              <a:t> of </a:t>
            </a:r>
            <a:r>
              <a:rPr lang="es-ES_tradnl" sz="3200" dirty="0" err="1">
                <a:solidFill>
                  <a:schemeClr val="bg1"/>
                </a:solidFill>
              </a:rPr>
              <a:t>Capricorn</a:t>
            </a:r>
            <a:r>
              <a:rPr lang="es-ES_tradnl" sz="3200" dirty="0">
                <a:solidFill>
                  <a:schemeClr val="bg1"/>
                </a:solidFill>
              </a:rPr>
              <a:t> and </a:t>
            </a:r>
            <a:r>
              <a:rPr lang="es-ES_tradnl" sz="3200" dirty="0" err="1">
                <a:solidFill>
                  <a:schemeClr val="bg1"/>
                </a:solidFill>
              </a:rPr>
              <a:t>the</a:t>
            </a:r>
            <a:r>
              <a:rPr lang="es-ES_tradnl" sz="3200" dirty="0">
                <a:solidFill>
                  <a:schemeClr val="bg1"/>
                </a:solidFill>
              </a:rPr>
              <a:t> </a:t>
            </a:r>
            <a:r>
              <a:rPr lang="es-ES_tradnl" sz="3200" dirty="0" smtClean="0">
                <a:solidFill>
                  <a:schemeClr val="bg1"/>
                </a:solidFill>
              </a:rPr>
              <a:t>	</a:t>
            </a:r>
            <a:r>
              <a:rPr lang="es-ES_tradnl" sz="3200" dirty="0" err="1" smtClean="0">
                <a:solidFill>
                  <a:schemeClr val="bg1"/>
                </a:solidFill>
              </a:rPr>
              <a:t>Antartic</a:t>
            </a:r>
            <a:r>
              <a:rPr lang="es-ES_tradnl" sz="3200" dirty="0" smtClean="0">
                <a:solidFill>
                  <a:schemeClr val="bg1"/>
                </a:solidFill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</a:rPr>
              <a:t>Circle</a:t>
            </a:r>
            <a:endParaRPr lang="es-ES_tradnl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38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>
                <a:solidFill>
                  <a:schemeClr val="tx2"/>
                </a:solidFill>
              </a:rPr>
              <a:t>Main</a:t>
            </a:r>
            <a:r>
              <a:rPr lang="es-ES_tradnl" dirty="0" smtClean="0">
                <a:solidFill>
                  <a:schemeClr val="tx2"/>
                </a:solidFill>
              </a:rPr>
              <a:t> </a:t>
            </a:r>
            <a:r>
              <a:rPr lang="es-ES_tradnl" dirty="0" err="1" smtClean="0">
                <a:solidFill>
                  <a:schemeClr val="tx2"/>
                </a:solidFill>
              </a:rPr>
              <a:t>Meridians</a:t>
            </a:r>
            <a:endParaRPr lang="es-ES" dirty="0">
              <a:solidFill>
                <a:schemeClr val="tx2"/>
              </a:solidFill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75737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510</Words>
  <Application>Microsoft Office PowerPoint</Application>
  <PresentationFormat>Presentación en pantalla (4:3)</PresentationFormat>
  <Paragraphs>102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Presentación de PowerPoint</vt:lpstr>
      <vt:lpstr>Presentación de PowerPoint</vt:lpstr>
      <vt:lpstr>THE SOLAR SYSTEM</vt:lpstr>
      <vt:lpstr>Our Solar system is composed of:</vt:lpstr>
      <vt:lpstr>The Earth</vt:lpstr>
      <vt:lpstr>Main Parallels</vt:lpstr>
      <vt:lpstr>Presentación de PowerPoint</vt:lpstr>
      <vt:lpstr>Presentación de PowerPoint</vt:lpstr>
      <vt:lpstr>Main Meridians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REVOLUTION</vt:lpstr>
      <vt:lpstr>Presentación de PowerPoint</vt:lpstr>
      <vt:lpstr>Presentación de PowerPoint</vt:lpstr>
      <vt:lpstr>Presentación de PowerPoint</vt:lpstr>
      <vt:lpstr>TIME ZONES</vt:lpstr>
      <vt:lpstr>Presentación de PowerPoint</vt:lpstr>
      <vt:lpstr>Maps and scales</vt:lpstr>
    </vt:vector>
  </TitlesOfParts>
  <Company>Repsol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RIX , KRISTIAN</dc:creator>
  <cp:lastModifiedBy>RIX , KRISTIAN</cp:lastModifiedBy>
  <cp:revision>38</cp:revision>
  <dcterms:created xsi:type="dcterms:W3CDTF">2016-03-20T17:14:39Z</dcterms:created>
  <dcterms:modified xsi:type="dcterms:W3CDTF">2016-03-20T20:25:51Z</dcterms:modified>
</cp:coreProperties>
</file>